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5" r:id="rId3"/>
    <p:sldId id="316" r:id="rId4"/>
    <p:sldId id="315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7" r:id="rId16"/>
    <p:sldId id="303" r:id="rId17"/>
    <p:sldId id="299" r:id="rId18"/>
    <p:sldId id="302" r:id="rId19"/>
    <p:sldId id="300" r:id="rId20"/>
    <p:sldId id="301" r:id="rId21"/>
    <p:sldId id="310" r:id="rId22"/>
    <p:sldId id="311" r:id="rId23"/>
    <p:sldId id="312" r:id="rId24"/>
    <p:sldId id="313" r:id="rId25"/>
    <p:sldId id="314" r:id="rId26"/>
    <p:sldId id="269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5294" autoAdjust="0"/>
  </p:normalViewPr>
  <p:slideViewPr>
    <p:cSldViewPr snapToGrid="0">
      <p:cViewPr varScale="1">
        <p:scale>
          <a:sx n="85" d="100"/>
          <a:sy n="85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EMISIONES CO2 POR SECTOR GC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5D-4380-A79E-DAA3A8E5D1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5D-4380-A79E-DAA3A8E5D1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5D-4380-A79E-DAA3A8E5D1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5D-4380-A79E-DAA3A8E5D108}"/>
              </c:ext>
            </c:extLst>
          </c:dPt>
          <c:dLbls>
            <c:dLbl>
              <c:idx val="0"/>
              <c:layout>
                <c:manualLayout>
                  <c:x val="-5.2562265965693529E-2"/>
                  <c:y val="-0.149382647295644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aseline="0" dirty="0" err="1" smtClean="0"/>
                      <a:t>Energía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Estacionaria</a:t>
                    </a:r>
                    <a:r>
                      <a:rPr lang="en-US" sz="1400" baseline="0" dirty="0" smtClean="0"/>
                      <a:t> </a:t>
                    </a:r>
                    <a:fld id="{127D43B4-A401-4448-878E-C363BAC2F3AF}" type="VALU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4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5D-4380-A79E-DAA3A8E5D108}"/>
                </c:ext>
              </c:extLst>
            </c:dLbl>
            <c:dLbl>
              <c:idx val="1"/>
              <c:layout>
                <c:manualLayout>
                  <c:x val="-7.7008873831312996E-2"/>
                  <c:y val="-5.9153318343299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5D-4380-A79E-DAA3A8E5D108}"/>
                </c:ext>
              </c:extLst>
            </c:dLbl>
            <c:dLbl>
              <c:idx val="2"/>
              <c:layout>
                <c:manualLayout>
                  <c:x val="3.3936227608359487E-2"/>
                  <c:y val="-4.216886760273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5D-4380-A79E-DAA3A8E5D108}"/>
                </c:ext>
              </c:extLst>
            </c:dLbl>
            <c:dLbl>
              <c:idx val="3"/>
              <c:layout>
                <c:manualLayout>
                  <c:x val="9.7111801884088959E-3"/>
                  <c:y val="-2.9304074165085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6142766055304"/>
                      <c:h val="0.1520167366066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5D-4380-A79E-DAA3A8E5D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Estacionaria</c:v>
                </c:pt>
                <c:pt idx="1">
                  <c:v>Transporte</c:v>
                </c:pt>
                <c:pt idx="2">
                  <c:v>Residuos</c:v>
                </c:pt>
                <c:pt idx="3">
                  <c:v>Agricultura y Ganaderia 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0.43819999999999998</c:v>
                </c:pt>
                <c:pt idx="1">
                  <c:v>0.23580000000000001</c:v>
                </c:pt>
                <c:pt idx="2">
                  <c:v>0.3246</c:v>
                </c:pt>
                <c:pt idx="3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5D-4380-A79E-DAA3A8E5D1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69116360454944"/>
          <c:y val="0.14442514936840165"/>
          <c:w val="0.77164092860485467"/>
          <c:h val="0.739823531764411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61111111111112"/>
          <c:y val="0.16898148148148148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101-4F29-A197-FF8B1B4F87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101-4F29-A197-FF8B1B4F8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101-4F29-A197-FF8B1B4F87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101-4F29-A197-FF8B1B4F87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101-4F29-A197-FF8B1B4F87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101-4F29-A197-FF8B1B4F875D}"/>
                </c:ext>
              </c:extLst>
            </c:dLbl>
            <c:dLbl>
              <c:idx val="1"/>
              <c:layout>
                <c:manualLayout>
                  <c:x val="-2.5000000000000005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01-4F29-A197-FF8B1B4F875D}"/>
                </c:ext>
              </c:extLst>
            </c:dLbl>
            <c:dLbl>
              <c:idx val="2"/>
              <c:layout>
                <c:manualLayout>
                  <c:x val="-3.88888888888888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01-4F29-A197-FF8B1B4F875D}"/>
                </c:ext>
              </c:extLst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01-4F29-A197-FF8B1B4F875D}"/>
                </c:ext>
              </c:extLst>
            </c:dLbl>
            <c:dLbl>
              <c:idx val="4"/>
              <c:layout>
                <c:manualLayout>
                  <c:x val="4.999999999999994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101-4F29-A197-FF8B1B4F875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Hoja1!$B$3:$B$7</c:f>
              <c:strCache>
                <c:ptCount val="5"/>
                <c:pt idx="0">
                  <c:v>ENERGIA</c:v>
                </c:pt>
                <c:pt idx="1">
                  <c:v>AGUA</c:v>
                </c:pt>
                <c:pt idx="2">
                  <c:v>MATERIALES</c:v>
                </c:pt>
                <c:pt idx="3">
                  <c:v>RESIDUOS</c:v>
                </c:pt>
                <c:pt idx="4">
                  <c:v>IMPACTOS INDIRECTOS</c:v>
                </c:pt>
              </c:strCache>
            </c:strRef>
          </c:cat>
          <c:val>
            <c:numRef>
              <c:f>Hoja1!$C$3:$C$7</c:f>
              <c:numCache>
                <c:formatCode>0%</c:formatCode>
                <c:ptCount val="5"/>
                <c:pt idx="0">
                  <c:v>0.72</c:v>
                </c:pt>
                <c:pt idx="1">
                  <c:v>0.12</c:v>
                </c:pt>
                <c:pt idx="2">
                  <c:v>0.01</c:v>
                </c:pt>
                <c:pt idx="3">
                  <c:v>0.04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01-4F29-A197-FF8B1B4F87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0.00386</cdr:x>
      <cdr:y>0.88025</cdr:y>
    </cdr:from>
    <cdr:to>
      <cdr:x>0.86072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078" y="3947127"/>
          <a:ext cx="4899887" cy="53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00" dirty="0">
              <a:latin typeface="Arial" panose="020B0604020202020204" pitchFamily="34" charset="0"/>
              <a:cs typeface="Arial" panose="020B0604020202020204" pitchFamily="34" charset="0"/>
            </a:rPr>
            <a:t>Fuente: Inventario de Gases de Efecto Invernadero Godoy Cruz 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FAD59-92B4-4703-9BF1-ABC7E5CC294A}" type="datetime1">
              <a:rPr lang="es-ES" smtClean="0"/>
              <a:t>27/10/2020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0699CC-E798-494C-856B-ED84AB35FEEE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34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4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609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85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75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97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93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974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59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2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813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2098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557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52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057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824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2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612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828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97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73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782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087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8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8" name="Imagen 7" descr="Nubes blancas y esponjosas en un cielo azul intens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agen 9" descr="Primer plano del tallo de un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n 10" descr="Ol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DC781-CB57-4062-B09C-81FF42BCE73D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EF067-3BD7-4195-88F8-49200083A5C8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>
            <a:lvl1pPr marL="0" indent="0">
              <a:defRPr/>
            </a:lvl1pPr>
          </a:lstStyle>
          <a:p>
            <a:fld id="{9CD8D479-8942-46E8-A226-A4E01F7A105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D9F02B-2DC8-4099-A266-B747EC68FF67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pic>
        <p:nvPicPr>
          <p:cNvPr id="11" name="Imagen 10" descr="Primer plano de plantas verd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agen 8" descr="Ol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0DF40-6381-4575-BB53-B641DE6E80E1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188A6-F960-4ED5-975C-FE039292E0F0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F1B32-3E5D-4ECB-89A5-901115EE1EF9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0FE62-507F-4526-A445-3A3BC99BF160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A044B-7BC4-4947-ABBF-9764D9ADB49F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7AC02-EA6D-465F-BF03-15EFEA467FA6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-1" y="6629400"/>
            <a:ext cx="453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04679" y="6629400"/>
            <a:ext cx="93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BE2D4B3-46EE-4BB5-8269-7C35761664DD}" type="datetime1">
              <a:rPr lang="es-ES" noProof="0" smtClean="0"/>
              <a:t>27/10/2020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7382" y="2099255"/>
            <a:ext cx="4846320" cy="1942889"/>
          </a:xfrm>
        </p:spPr>
        <p:txBody>
          <a:bodyPr rtlCol="0">
            <a:normAutofit/>
          </a:bodyPr>
          <a:lstStyle/>
          <a:p>
            <a:pPr rtl="0">
              <a:spcAft>
                <a:spcPts val="1200"/>
              </a:spcAft>
            </a:pPr>
            <a:r>
              <a:rPr lang="es-ES" sz="3200" b="1" dirty="0"/>
              <a:t>EFICIENCIA ENERGÉTICA EN EDIFICIOS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/>
              <a:t/>
            </a:r>
            <a:br>
              <a:rPr lang="es-ES" sz="1000" dirty="0"/>
            </a:br>
            <a:endParaRPr lang="es-ES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074276"/>
            <a:ext cx="4846320" cy="755674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es-ES" sz="2000" dirty="0"/>
              <a:t>Esp. Arq. Érica Pulido</a:t>
            </a:r>
          </a:p>
          <a:p>
            <a:pPr rtl="0"/>
            <a:r>
              <a:rPr lang="es-ES" sz="2000" dirty="0"/>
              <a:t>Mgter. Agostina Scalia </a:t>
            </a:r>
            <a:r>
              <a:rPr lang="es-ES" sz="2000" dirty="0" err="1"/>
              <a:t>Rodriguez</a:t>
            </a:r>
            <a:endParaRPr lang="es-ES" sz="2000" dirty="0"/>
          </a:p>
        </p:txBody>
      </p:sp>
      <p:pic>
        <p:nvPicPr>
          <p:cNvPr id="4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185503" y="5991562"/>
            <a:ext cx="1813314" cy="6410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9" y="1718078"/>
            <a:ext cx="4572000" cy="3048000"/>
          </a:xfrm>
          <a:prstGeom prst="rect">
            <a:avLst/>
          </a:prstGeom>
        </p:spPr>
      </p:pic>
      <p:sp>
        <p:nvSpPr>
          <p:cNvPr id="11" name="Triángulo isósceles 10"/>
          <p:cNvSpPr/>
          <p:nvPr/>
        </p:nvSpPr>
        <p:spPr>
          <a:xfrm rot="5400000">
            <a:off x="4398692" y="3638840"/>
            <a:ext cx="4867095" cy="656822"/>
          </a:xfrm>
          <a:prstGeom prst="triangle">
            <a:avLst/>
          </a:prstGeom>
          <a:solidFill>
            <a:srgbClr val="66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Diagrama de flujo: proceso 8"/>
          <p:cNvSpPr/>
          <p:nvPr/>
        </p:nvSpPr>
        <p:spPr>
          <a:xfrm>
            <a:off x="1431652" y="1533703"/>
            <a:ext cx="5072177" cy="4867095"/>
          </a:xfrm>
          <a:prstGeom prst="flowChartProcess">
            <a:avLst/>
          </a:prstGeom>
          <a:solidFill>
            <a:srgbClr val="66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871867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10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4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518148" y="1644546"/>
            <a:ext cx="4856891" cy="2880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518148" y="5258509"/>
            <a:ext cx="485689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consumo de energía es básicamente consumo de recursos fósiles (entre el 85 y 86%) con una tendencia de crecimiento.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405353" y="4996899"/>
            <a:ext cx="44174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Si esto lo traducimos al 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</a:rPr>
              <a:t>impacto ambiental y energético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 que conllevan las edificaciones, se traduce en el aumento de emisiones de CO2.</a:t>
            </a:r>
            <a:endParaRPr lang="es-AR" sz="1700" dirty="0"/>
          </a:p>
        </p:txBody>
      </p:sp>
      <p:sp>
        <p:nvSpPr>
          <p:cNvPr id="6" name="Rectángulo 5"/>
          <p:cNvSpPr/>
          <p:nvPr/>
        </p:nvSpPr>
        <p:spPr>
          <a:xfrm>
            <a:off x="1518148" y="4538772"/>
            <a:ext cx="4856892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de energía primaria para Argentina en función de las fuentes energéticas desde 2008 hasta 2017.</a:t>
            </a:r>
          </a:p>
        </p:txBody>
      </p:sp>
    </p:spTree>
    <p:extLst>
      <p:ext uri="{BB962C8B-B14F-4D97-AF65-F5344CB8AC3E}">
        <p14:creationId xmlns:p14="http://schemas.microsoft.com/office/powerpoint/2010/main" val="2110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11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457606" y="2444989"/>
            <a:ext cx="5552371" cy="3240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568075" y="5769933"/>
            <a:ext cx="533143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energético y ambiental del consumo.</a:t>
            </a:r>
          </a:p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I.D.A.E - Juan F. Coronel, L Pérez-</a:t>
            </a:r>
            <a:r>
              <a:rPr lang="es-AR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Lombard</a:t>
            </a: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Formación de Formadores CE3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37715" y="1618480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AMBIENTAL Y ENERGÉTICO DE LAS CONSTRUCCIONES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57605" y="4854826"/>
            <a:ext cx="7752405" cy="79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7419062" y="5322589"/>
            <a:ext cx="3730714" cy="286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ENERGÍAS LIMPIAS</a:t>
            </a:r>
            <a:endParaRPr lang="es-AR" sz="17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871867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</p:spTree>
    <p:extLst>
      <p:ext uri="{BB962C8B-B14F-4D97-AF65-F5344CB8AC3E}">
        <p14:creationId xmlns:p14="http://schemas.microsoft.com/office/powerpoint/2010/main" val="1034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8496" y="2191741"/>
            <a:ext cx="4720111" cy="271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riángulo isósceles 2"/>
          <p:cNvSpPr/>
          <p:nvPr/>
        </p:nvSpPr>
        <p:spPr>
          <a:xfrm rot="5400000">
            <a:off x="5324987" y="3235363"/>
            <a:ext cx="2712065" cy="6248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12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37715" y="1688251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EDIFICIOS DE ENERGÍA NETA CASI NULO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32267" y="2295070"/>
            <a:ext cx="36253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AR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Este concepto cumple </a:t>
            </a:r>
            <a:r>
              <a:rPr lang="es-AR" sz="17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 principios </a:t>
            </a:r>
            <a:r>
              <a:rPr lang="es-AR" sz="17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fundamentales: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13065" y="5224455"/>
            <a:ext cx="4488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Estrategias de eficiencia energética.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Hábitos de consumo y uso.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7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Plantear el uso de energías renovables. </a:t>
            </a:r>
            <a:endParaRPr lang="es-AR" sz="17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871867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601560" y="6110393"/>
            <a:ext cx="5331431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funcionamiento Edificios Energía Casi Cero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40747" y="3347181"/>
            <a:ext cx="4182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42900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Nivel de eficiencia energética alta.</a:t>
            </a:r>
          </a:p>
          <a:p>
            <a:pPr marL="431800" indent="-342900" algn="just">
              <a:buFont typeface="+mj-lt"/>
              <a:buAutoNum type="arabicPeriod"/>
            </a:pP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Baja cantidad de energía requerida.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2251753"/>
            <a:ext cx="4198513" cy="39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13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15" y="2701444"/>
            <a:ext cx="9953271" cy="224790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637715" y="1731651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EDIFICIOS DE ENERGÍA NETA CASI NULO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49390" y="5321488"/>
            <a:ext cx="9625686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AR" sz="17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comprender que los edificios y sus componentes funcionan como un SISTEMA, sobretodo en cuestión de consumo de energía. 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871867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</p:spTree>
    <p:extLst>
      <p:ext uri="{BB962C8B-B14F-4D97-AF65-F5344CB8AC3E}">
        <p14:creationId xmlns:p14="http://schemas.microsoft.com/office/powerpoint/2010/main" val="38267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78" y="2737534"/>
            <a:ext cx="618174" cy="1879635"/>
          </a:xfrm>
          <a:prstGeom prst="rect">
            <a:avLst/>
          </a:prstGeom>
        </p:spPr>
      </p:pic>
      <p:pic>
        <p:nvPicPr>
          <p:cNvPr id="2050" name="Picture 2" descr="http://www.sustantperu.com/images/edificacione_niveles.pn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" b="77603"/>
          <a:stretch/>
        </p:blipFill>
        <p:spPr bwMode="auto">
          <a:xfrm>
            <a:off x="2913535" y="2893094"/>
            <a:ext cx="8306324" cy="76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14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5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01882" y="2154413"/>
            <a:ext cx="103853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</a:rPr>
              <a:t>Reducir el impacto 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</a:rPr>
              <a:t>en las diferentes fases del ciclo de vida de cualquier edificación: construcción, uso y derribo. </a:t>
            </a:r>
          </a:p>
          <a:p>
            <a:pPr algn="just"/>
            <a:endParaRPr lang="es-AR" sz="1700" dirty="0">
              <a:latin typeface="Arial" panose="020B0604020202020204" pitchFamily="34" charset="0"/>
            </a:endParaRPr>
          </a:p>
          <a:p>
            <a:pPr algn="just"/>
            <a:endParaRPr lang="es-AR" sz="17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861323" y="440650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SOLUCIONES: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12895" y="4841298"/>
            <a:ext cx="382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</a:rPr>
              <a:t>TÉCNICAMENTE VIABLES.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12895" y="5171148"/>
            <a:ext cx="382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</a:rPr>
              <a:t>ECONÓMICAMENTE RENTABLES.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012895" y="5494208"/>
            <a:ext cx="382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</a:rPr>
              <a:t>AMBIENTALMENTE ACEPTABLES.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012895" y="5823784"/>
            <a:ext cx="382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</a:rPr>
              <a:t>SOCIALMENTE IGUALITARIAS.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501882" y="4489768"/>
            <a:ext cx="62506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AR" sz="1700" b="1" dirty="0">
                <a:latin typeface="Arial" panose="020B0604020202020204" pitchFamily="34" charset="0"/>
              </a:rPr>
              <a:t>OBJETIVOS: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</a:rPr>
              <a:t>Reducir </a:t>
            </a:r>
            <a:r>
              <a:rPr lang="es-AR" sz="1700" b="1" dirty="0">
                <a:latin typeface="Arial" panose="020B0604020202020204" pitchFamily="34" charset="0"/>
              </a:rPr>
              <a:t>el consumo </a:t>
            </a:r>
            <a:r>
              <a:rPr lang="es-AR" sz="1700" dirty="0">
                <a:latin typeface="Arial" panose="020B0604020202020204" pitchFamily="34" charset="0"/>
              </a:rPr>
              <a:t>de energía.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</a:rPr>
              <a:t>Promover el desarrollo </a:t>
            </a:r>
            <a:r>
              <a:rPr lang="es-AR" sz="1700" b="1" dirty="0">
                <a:latin typeface="Arial" panose="020B0604020202020204" pitchFamily="34" charset="0"/>
              </a:rPr>
              <a:t>de tecnologías limpias.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700" b="1" dirty="0">
                <a:latin typeface="Arial" panose="020B0604020202020204" pitchFamily="34" charset="0"/>
              </a:rPr>
              <a:t>Cambiar hábitos y actitudes </a:t>
            </a:r>
            <a:r>
              <a:rPr lang="es-AR" sz="1700" dirty="0">
                <a:latin typeface="Arial" panose="020B0604020202020204" pitchFamily="34" charset="0"/>
              </a:rPr>
              <a:t>para conseguir una conciencia ambiental.</a:t>
            </a:r>
            <a:endParaRPr lang="es-AR" sz="1700" dirty="0"/>
          </a:p>
        </p:txBody>
      </p:sp>
      <p:sp>
        <p:nvSpPr>
          <p:cNvPr id="13" name="Cerrar llave 12"/>
          <p:cNvSpPr/>
          <p:nvPr/>
        </p:nvSpPr>
        <p:spPr>
          <a:xfrm>
            <a:off x="7270152" y="4339709"/>
            <a:ext cx="186154" cy="19864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466708" y="3690837"/>
            <a:ext cx="5331431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fases del ciclo de vida de edificaciones.</a:t>
            </a:r>
          </a:p>
        </p:txBody>
      </p:sp>
    </p:spTree>
    <p:extLst>
      <p:ext uri="{BB962C8B-B14F-4D97-AF65-F5344CB8AC3E}">
        <p14:creationId xmlns:p14="http://schemas.microsoft.com/office/powerpoint/2010/main" val="38331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79866" y="3693075"/>
            <a:ext cx="512157" cy="1660555"/>
          </a:xfrm>
          <a:prstGeom prst="rect">
            <a:avLst/>
          </a:prstGeom>
        </p:spPr>
      </p:pic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15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4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37715" y="2327466"/>
            <a:ext cx="548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IMPACTO AMBIENTAL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 las construcciones</a:t>
            </a:r>
          </a:p>
        </p:txBody>
      </p:sp>
      <p:sp>
        <p:nvSpPr>
          <p:cNvPr id="8" name="Flecha: a la derecha 7"/>
          <p:cNvSpPr/>
          <p:nvPr/>
        </p:nvSpPr>
        <p:spPr>
          <a:xfrm rot="5400000">
            <a:off x="3463879" y="2872328"/>
            <a:ext cx="626233" cy="508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5715512" y="4106289"/>
            <a:ext cx="107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afectan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289442" y="3439534"/>
            <a:ext cx="37758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ENERGÍA.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AGUA.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MATERIALES.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RESIDUOS.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ENTORNO – USUARIOS.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37716" y="3601291"/>
            <a:ext cx="416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DIRECTO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producido por la construcción y la utilización del edificio</a:t>
            </a:r>
            <a:endParaRPr lang="es-A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INDIRECTO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ocasionado por la actividad que se desarrollará en su interior y se generará sobre el entorno inmediato</a:t>
            </a:r>
            <a:endParaRPr lang="es-A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289442" y="3313071"/>
            <a:ext cx="4296741" cy="2013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7122017" y="3020079"/>
            <a:ext cx="4464166" cy="292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CLASIFICACIÓN DE PARÁMETROS</a:t>
            </a:r>
            <a:endParaRPr lang="es-AR" sz="17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37715" y="5608935"/>
            <a:ext cx="9948468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sistema de evaluación de construcciones sustentables, se le asigna un 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máximo a cada parámetro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función del aporte que generan sobre: reducciones de consumo energético y emisiones de gases de efecto invernadero.</a:t>
            </a:r>
            <a:endParaRPr lang="es-AR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16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13715" y="2284469"/>
            <a:ext cx="28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50514" y="2916676"/>
            <a:ext cx="8931461" cy="147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DISEÑO PASIVO: </a:t>
            </a:r>
            <a:endParaRPr lang="es-A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algn="just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Conservación de la energía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forma edilicia, envolvente eficiente.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Acondicionamiento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sistemas solares pasivos, orientación, superficies vegetadas, protección y control solar, iluminación natural, ventilación natural.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5" y="2108579"/>
            <a:ext cx="576000" cy="576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850516" y="4389415"/>
            <a:ext cx="8931460" cy="100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ENERGÍAS RENOVABLES: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activos: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sistemas solares térmicos, sistemas fotovoltaicos, sistemas eólicos, biomasa, sistemas geotérmicos, movilidad sustentable.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850516" y="5417975"/>
            <a:ext cx="8723039" cy="95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CONTROL DE CONSUMO ENERGÉTICO: </a:t>
            </a:r>
            <a:endParaRPr lang="es-A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consumo energético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Sistemas de iluminación eficiente, motores eficientes, calefacción eficiente, sistemas de prendido y apagado automático, de medición.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7715" y="2818920"/>
            <a:ext cx="10275243" cy="3626736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8808608" y="3522534"/>
            <a:ext cx="1918530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765784" y="3307489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8824799" y="4212671"/>
            <a:ext cx="1918530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0781975" y="3997626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8808608" y="5272604"/>
            <a:ext cx="1918530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0765784" y="5057559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9813701" y="6232076"/>
            <a:ext cx="913437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765784" y="6017031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68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4" y="2318471"/>
            <a:ext cx="612000" cy="61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3804" y="2619350"/>
            <a:ext cx="28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1932" y="3150818"/>
            <a:ext cx="65887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EFICIENCIA EN EL USO DEL AGUA:</a:t>
            </a: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17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4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176530" y="4490200"/>
            <a:ext cx="92341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 sistemas de reutilización de aguas grises.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captación y aprovechamiento de aguas de lluvia.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riego eficientes.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medición de consumo.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176531" y="3581982"/>
            <a:ext cx="85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Dispositivos que minimicen la pérdida de agua: 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emplear dispositivos que generen ahorros de agua en baños, cocinas, etc., como sistemas de doble descarga en inodoros, temporizadores, sensores, sistemas de encendido y apagado automático.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637714" y="3073597"/>
            <a:ext cx="10275243" cy="3070502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9079606" y="4293318"/>
            <a:ext cx="1647532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765784" y="4078273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7830355" y="4693692"/>
            <a:ext cx="2914897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0783898" y="4478647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8500056" y="5075465"/>
            <a:ext cx="2243273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0781975" y="4860420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5331854" y="5481975"/>
            <a:ext cx="5375961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0746461" y="5266930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6065949" y="5877454"/>
            <a:ext cx="4603220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0707815" y="5662409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51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2544095" y="4617127"/>
            <a:ext cx="28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44095" y="2387502"/>
            <a:ext cx="284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18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4" y="2191028"/>
            <a:ext cx="612000" cy="6120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760218" y="3061202"/>
            <a:ext cx="8966920" cy="106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EFICIENTE MATERIALES DE CONSTRUCCIÓN: </a:t>
            </a:r>
          </a:p>
          <a:p>
            <a:pPr marL="360363" indent="-1588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Incorporación de una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del comportamiento ambiental 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edificios nuevos y existentes teniendo en cuenta el análisis de ciclo de vida (ACV) de las edificaciones.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637715" y="2958111"/>
            <a:ext cx="10275242" cy="1253281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1637715" y="5177438"/>
            <a:ext cx="10275242" cy="1253281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1779294" y="5280529"/>
            <a:ext cx="8291975" cy="125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GESTIÓN DE RESIDUOS: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gestión de residuos 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defina procedimientos y objetivos para el desvío de los desechos de la construcción como los residuos domiciliarios. </a:t>
            </a:r>
          </a:p>
          <a:p>
            <a:pPr marL="180340" algn="just">
              <a:lnSpc>
                <a:spcPct val="107000"/>
              </a:lnSpc>
            </a:pP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94" y="4381891"/>
            <a:ext cx="576000" cy="57600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0071269" y="3957760"/>
            <a:ext cx="655869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0765784" y="3742715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8667482" y="6126887"/>
            <a:ext cx="2059656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0765784" y="5911842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68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19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60217" y="3200302"/>
            <a:ext cx="9021758" cy="243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 EN LA OCUPACIÓN DEL SUELO: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Emplazamiento del edificio: 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Valorar zonas deprimidas.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Enfriamiento pasivo del entorno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huertas urbanas, áreas verdes, protección solar con coberturas verdes.</a:t>
            </a:r>
          </a:p>
          <a:p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MEJORAS GENÉRICAS: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Manual de buenas prácticas.</a:t>
            </a:r>
          </a:p>
          <a:p>
            <a:pPr marL="360363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Certificaciones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emitida por algún organismo provincial, nacional y/o internacional.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17" y="2330690"/>
            <a:ext cx="576000" cy="5760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544095" y="2496695"/>
            <a:ext cx="532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INDIRECTOS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637715" y="3041546"/>
            <a:ext cx="10275242" cy="2715310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1637715" y="1585219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PARÁMETROS DE CONSTRUCCIONES SUSTENTABLES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7585656" y="3753184"/>
            <a:ext cx="3141482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765784" y="3538139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992451" y="4307006"/>
            <a:ext cx="6734687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0765784" y="4091961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177307" y="5101784"/>
            <a:ext cx="5549831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0765784" y="4886739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9865217" y="5384049"/>
            <a:ext cx="861921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765784" y="5169004"/>
            <a:ext cx="142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s-AR" sz="16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2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rtlCol="0">
            <a:normAutofit/>
          </a:bodyPr>
          <a:lstStyle/>
          <a:p>
            <a:pPr rtl="0"/>
            <a:r>
              <a:rPr lang="es-ES" sz="2800" b="1" dirty="0"/>
              <a:t>CONTENIDO PROPUESTO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112135" y="2075501"/>
            <a:ext cx="8669840" cy="3734875"/>
          </a:xfrm>
        </p:spPr>
        <p:txBody>
          <a:bodyPr rtlCol="0">
            <a:noAutofit/>
          </a:bodyPr>
          <a:lstStyle/>
          <a:p>
            <a:pPr marL="457200" indent="-457200" rtl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s-ES" dirty="0"/>
              <a:t>INTRODUCCIÓN.</a:t>
            </a:r>
          </a:p>
          <a:p>
            <a:pPr marL="457200" indent="-457200" rtl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s-ES" dirty="0"/>
              <a:t>CONCEPTOS GENERALES. FUNDAMENTOS.</a:t>
            </a:r>
          </a:p>
          <a:p>
            <a:pPr marL="457200" indent="-457200" rtl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s-ES" dirty="0"/>
              <a:t>MARCO METODOLÓGICO PARA LA EVALUACIÓN DE CONSTRUCCIONES SUSTENTABLES.</a:t>
            </a:r>
          </a:p>
          <a:p>
            <a:pPr marL="457200" indent="-457200" rtl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s-ES" dirty="0"/>
              <a:t>APLICACIÓN DE LA ORDENANZA MUNICIPAL.</a:t>
            </a:r>
          </a:p>
          <a:p>
            <a:pPr marL="457200" indent="-457200" rtl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s-ES" dirty="0"/>
              <a:t>CONCLUSIONES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20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0594" y="2453303"/>
            <a:ext cx="28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88" y="2421842"/>
            <a:ext cx="360000" cy="3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1" y="2893183"/>
            <a:ext cx="360000" cy="3600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306594" y="2893183"/>
            <a:ext cx="28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306594" y="3772544"/>
            <a:ext cx="28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306594" y="3333063"/>
            <a:ext cx="28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88" y="3353118"/>
            <a:ext cx="360000" cy="36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88" y="3792599"/>
            <a:ext cx="360000" cy="36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88" y="4252135"/>
            <a:ext cx="360000" cy="360000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306594" y="4212025"/>
            <a:ext cx="532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INDIRECTOS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3683779" y="3093238"/>
            <a:ext cx="1905651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362980" y="3972599"/>
            <a:ext cx="1252208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3683779" y="2657047"/>
            <a:ext cx="1918530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362980" y="3550321"/>
            <a:ext cx="1239329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5190184" y="4400785"/>
            <a:ext cx="412124" cy="0"/>
          </a:xfrm>
          <a:prstGeom prst="straightConnector1">
            <a:avLst/>
          </a:prstGeom>
          <a:ln w="31750">
            <a:headEnd type="none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5640955" y="2442002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640954" y="2911448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5640953" y="3335648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5640953" y="3772544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640953" y="4209440"/>
            <a:ext cx="142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66" name="Conector recto 65"/>
          <p:cNvCxnSpPr/>
          <p:nvPr/>
        </p:nvCxnSpPr>
        <p:spPr>
          <a:xfrm>
            <a:off x="5360496" y="4663177"/>
            <a:ext cx="16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5473892" y="4677605"/>
            <a:ext cx="16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AR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9" name="Gráfico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43593"/>
              </p:ext>
            </p:extLst>
          </p:nvPr>
        </p:nvGraphicFramePr>
        <p:xfrm>
          <a:off x="7098416" y="3360476"/>
          <a:ext cx="4829579" cy="289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2" name="Rectángulo 91"/>
          <p:cNvSpPr/>
          <p:nvPr/>
        </p:nvSpPr>
        <p:spPr>
          <a:xfrm>
            <a:off x="1637715" y="1585219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EVALUACIONES DE CONSTRUCCIONES SUSTENTABLES</a:t>
            </a:r>
          </a:p>
        </p:txBody>
      </p:sp>
      <p:sp>
        <p:nvSpPr>
          <p:cNvPr id="93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es-ES" sz="2800" b="1" dirty="0"/>
              <a:t>MARCO METODOLÓGICO PARA EVALUACION C.S.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1637715" y="2335615"/>
            <a:ext cx="5414781" cy="520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5" name="Rectángulo 94"/>
          <p:cNvSpPr/>
          <p:nvPr/>
        </p:nvSpPr>
        <p:spPr>
          <a:xfrm>
            <a:off x="7098416" y="6110446"/>
            <a:ext cx="482957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del puntaje según cada parámetro en función de la Ordenanza de Construcciones Sustentables del Municipio de Godoy Cruz..</a:t>
            </a:r>
          </a:p>
        </p:txBody>
      </p:sp>
    </p:spTree>
    <p:extLst>
      <p:ext uri="{BB962C8B-B14F-4D97-AF65-F5344CB8AC3E}">
        <p14:creationId xmlns:p14="http://schemas.microsoft.com/office/powerpoint/2010/main" val="5855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21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7715" y="1585219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 CATEGORIZACIÓN DE CONSTRUCCIONES SUSTENTABLES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4"/>
            </a:pPr>
            <a:r>
              <a:rPr lang="es-ES" sz="2800" b="1" dirty="0"/>
              <a:t>APLICACIÓN DE LA ORDENANZA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37715" y="2370023"/>
            <a:ext cx="101161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al puntaje obtenido mediante el procedimiento de evaluación descripto, se establecen cuatro (4) categorías de construcciones sustentables: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98970"/>
              </p:ext>
            </p:extLst>
          </p:nvPr>
        </p:nvGraphicFramePr>
        <p:xfrm>
          <a:off x="2857207" y="3719686"/>
          <a:ext cx="7677150" cy="19799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107486667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3917570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Intervalo de puntaje obtenido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89972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71-100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67347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41-70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37896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21-40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53356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</a:t>
                      </a:r>
                      <a:endParaRPr lang="es-A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86387909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962776" y="5695096"/>
            <a:ext cx="3466012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de construcciones sustentables.</a:t>
            </a:r>
          </a:p>
        </p:txBody>
      </p:sp>
    </p:spTree>
    <p:extLst>
      <p:ext uri="{BB962C8B-B14F-4D97-AF65-F5344CB8AC3E}">
        <p14:creationId xmlns:p14="http://schemas.microsoft.com/office/powerpoint/2010/main" val="12520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ángulo isósceles 26"/>
          <p:cNvSpPr/>
          <p:nvPr/>
        </p:nvSpPr>
        <p:spPr>
          <a:xfrm rot="5400000">
            <a:off x="4197497" y="3984211"/>
            <a:ext cx="4258487" cy="574689"/>
          </a:xfrm>
          <a:prstGeom prst="triangle">
            <a:avLst/>
          </a:prstGeom>
          <a:solidFill>
            <a:srgbClr val="66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Diagrama de flujo: proceso 27"/>
          <p:cNvSpPr/>
          <p:nvPr/>
        </p:nvSpPr>
        <p:spPr>
          <a:xfrm>
            <a:off x="1601471" y="2142310"/>
            <a:ext cx="4437925" cy="4258488"/>
          </a:xfrm>
          <a:prstGeom prst="flowChartProcess">
            <a:avLst/>
          </a:prstGeom>
          <a:solidFill>
            <a:srgbClr val="66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22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7715" y="1585219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SISTEMAS DE BONIFICACIONES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967469" y="2984978"/>
            <a:ext cx="47394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AFOROS POR DERECHO DE EDIFICACIÓN: </a:t>
            </a:r>
          </a:p>
          <a:p>
            <a:pPr marL="352425" algn="just"/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sólo para </a:t>
            </a:r>
            <a:r>
              <a:rPr lang="es-A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construcciones nuevas o ampliaciones</a:t>
            </a:r>
            <a:r>
              <a:rPr lang="es-A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52425" algn="just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TASAS DE SERVICIOS A LA PROPIEDAD RAÍZ: </a:t>
            </a:r>
          </a:p>
          <a:p>
            <a:pPr marL="352425" algn="just">
              <a:spcBef>
                <a:spcPts val="600"/>
              </a:spcBef>
              <a:spcAft>
                <a:spcPts val="1800"/>
              </a:spcAft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Aplica tanto para 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construcciones nuevas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como para existentes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4"/>
            </a:pPr>
            <a:r>
              <a:rPr lang="es-ES" sz="2800" b="1" dirty="0"/>
              <a:t>APLICACIÓN DE LA ORDENANZA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91897" y="2367520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</a:rPr>
              <a:t>Se aplican los siguientes 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</a:rPr>
              <a:t>descuentos</a:t>
            </a:r>
            <a:r>
              <a:rPr lang="es-AR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1731684" y="2965748"/>
            <a:ext cx="4306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función de:</a:t>
            </a:r>
          </a:p>
          <a:p>
            <a:pPr algn="just"/>
            <a:endParaRPr lang="es-A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A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*CATEGORÍA OBTENIDA </a:t>
            </a: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(I, II, III </a:t>
            </a:r>
            <a:r>
              <a:rPr lang="es-AR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IV) </a:t>
            </a:r>
          </a:p>
          <a:p>
            <a:pPr algn="just"/>
            <a:endParaRPr lang="es-A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*DIMENSIONES DE LA CONSTRUCCIÓN</a:t>
            </a: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(hasta 120m², entre 121m² y 500m², más de 500m²)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23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7715" y="1585219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SISTEMAS DE BONIFICACIONES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4"/>
            </a:pPr>
            <a:r>
              <a:rPr lang="es-ES" sz="2800" b="1" dirty="0"/>
              <a:t>APLICACIÓN DE LA ORDENANZA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93760"/>
              </p:ext>
            </p:extLst>
          </p:nvPr>
        </p:nvGraphicFramePr>
        <p:xfrm>
          <a:off x="2971630" y="2577785"/>
          <a:ext cx="7355541" cy="38757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0714">
                  <a:extLst>
                    <a:ext uri="{9D8B030D-6E8A-4147-A177-3AD203B41FA5}">
                      <a16:colId xmlns:a16="http://schemas.microsoft.com/office/drawing/2014/main" val="4268757354"/>
                    </a:ext>
                  </a:extLst>
                </a:gridCol>
                <a:gridCol w="2163405">
                  <a:extLst>
                    <a:ext uri="{9D8B030D-6E8A-4147-A177-3AD203B41FA5}">
                      <a16:colId xmlns:a16="http://schemas.microsoft.com/office/drawing/2014/main" val="4132686771"/>
                    </a:ext>
                  </a:extLst>
                </a:gridCol>
                <a:gridCol w="3221422">
                  <a:extLst>
                    <a:ext uri="{9D8B030D-6E8A-4147-A177-3AD203B41FA5}">
                      <a16:colId xmlns:a16="http://schemas.microsoft.com/office/drawing/2014/main" val="3520241892"/>
                    </a:ext>
                  </a:extLst>
                </a:gridCol>
              </a:tblGrid>
              <a:tr h="28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BONIFICACIÓN EN AFOROS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835352"/>
                  </a:ext>
                </a:extLst>
              </a:tr>
              <a:tr h="28516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120m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461390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547758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475680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381197"/>
                  </a:ext>
                </a:extLst>
              </a:tr>
              <a:tr h="28516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121m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500m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7411805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82951085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59978906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53899"/>
                  </a:ext>
                </a:extLst>
              </a:tr>
              <a:tr h="28516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501m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6079733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04058777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de descuento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235224617"/>
                  </a:ext>
                </a:extLst>
              </a:tr>
              <a:tr h="28516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de descuento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7160367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708062" y="2047954"/>
            <a:ext cx="95738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>
              <a:defRPr sz="17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Descuentos en los aforos por derecho de edificación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47619" y="6325236"/>
            <a:ext cx="4786531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Tabla: Descuentos en aforos por derecho de edificación</a:t>
            </a:r>
          </a:p>
        </p:txBody>
      </p:sp>
    </p:spTree>
    <p:extLst>
      <p:ext uri="{BB962C8B-B14F-4D97-AF65-F5344CB8AC3E}">
        <p14:creationId xmlns:p14="http://schemas.microsoft.com/office/powerpoint/2010/main" val="21683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24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7715" y="1585219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SISTEMAS DE BONIFICACIONES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4"/>
            </a:pPr>
            <a:r>
              <a:rPr lang="es-ES" sz="2800" b="1" dirty="0"/>
              <a:t>APLICACIÓN DE LA ORDENANZA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08062" y="2047954"/>
            <a:ext cx="95738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>
              <a:defRPr sz="17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Descuentos en los servicios de propiedad a la raíz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14763"/>
              </p:ext>
            </p:extLst>
          </p:nvPr>
        </p:nvGraphicFramePr>
        <p:xfrm>
          <a:off x="1661375" y="2483410"/>
          <a:ext cx="10221298" cy="38658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62440">
                  <a:extLst>
                    <a:ext uri="{9D8B030D-6E8A-4147-A177-3AD203B41FA5}">
                      <a16:colId xmlns:a16="http://schemas.microsoft.com/office/drawing/2014/main" val="4270108925"/>
                    </a:ext>
                  </a:extLst>
                </a:gridCol>
                <a:gridCol w="1654085">
                  <a:extLst>
                    <a:ext uri="{9D8B030D-6E8A-4147-A177-3AD203B41FA5}">
                      <a16:colId xmlns:a16="http://schemas.microsoft.com/office/drawing/2014/main" val="885611679"/>
                    </a:ext>
                  </a:extLst>
                </a:gridCol>
                <a:gridCol w="3103011">
                  <a:extLst>
                    <a:ext uri="{9D8B030D-6E8A-4147-A177-3AD203B41FA5}">
                      <a16:colId xmlns:a16="http://schemas.microsoft.com/office/drawing/2014/main" val="1944328464"/>
                    </a:ext>
                  </a:extLst>
                </a:gridCol>
                <a:gridCol w="3501762">
                  <a:extLst>
                    <a:ext uri="{9D8B030D-6E8A-4147-A177-3AD203B41FA5}">
                      <a16:colId xmlns:a16="http://schemas.microsoft.com/office/drawing/2014/main" val="583307237"/>
                    </a:ext>
                  </a:extLst>
                </a:gridCol>
              </a:tblGrid>
              <a:tr h="291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BONIFICACIÓN EN SERVICIOS A LA PROPIEDAD RAÍZ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79404"/>
                  </a:ext>
                </a:extLst>
              </a:tr>
              <a:tr h="29786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120m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 de descuento por 24 meses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durante los siguientes 8 años 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941448906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de descuento por 24 meses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25%durante los siguientes 8 años 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99601065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durante los siguientes 3 años 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1927087387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 de descuento por 24 meses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durante los siguientes 3 años 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094937"/>
                  </a:ext>
                </a:extLst>
              </a:tr>
              <a:tr h="29786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121m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500m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durante los siguientes 8 años 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675646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 por 24 meses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durante los siguientes 8 años 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4037806350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de descuento por 24 meses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durante los siguientes 3 años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4236088724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durante los siguientes 3 años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195997"/>
                  </a:ext>
                </a:extLst>
              </a:tr>
              <a:tr h="29786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500m</a:t>
                      </a:r>
                      <a:r>
                        <a:rPr lang="es-AR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durante los siguientes 8 años 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0234109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durante los siguientes 8 años 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744780026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durante los siguientes 3 años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141003067"/>
                  </a:ext>
                </a:extLst>
              </a:tr>
              <a:tr h="29786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de descuento por 24 meses</a:t>
                      </a:r>
                      <a:endParaRPr lang="es-A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durante los siguientes 3 años</a:t>
                      </a:r>
                      <a:endParaRPr lang="es-A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02" marR="27502" marT="27502" marB="27502"/>
                </a:tc>
                <a:extLst>
                  <a:ext uri="{0D108BD9-81ED-4DB2-BD59-A6C34878D82A}">
                    <a16:rowId xmlns:a16="http://schemas.microsoft.com/office/drawing/2014/main" val="2582004422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447619" y="6325236"/>
            <a:ext cx="4786531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Tabla: Descuentos en servicios de propiedad raíz.</a:t>
            </a:r>
          </a:p>
        </p:txBody>
      </p:sp>
    </p:spTree>
    <p:extLst>
      <p:ext uri="{BB962C8B-B14F-4D97-AF65-F5344CB8AC3E}">
        <p14:creationId xmlns:p14="http://schemas.microsoft.com/office/powerpoint/2010/main" val="4355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7715" y="4353618"/>
            <a:ext cx="10360910" cy="2163091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25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410026" y="276087"/>
            <a:ext cx="9871867" cy="980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5"/>
            </a:pPr>
            <a:r>
              <a:rPr lang="es-ES" sz="2800" b="1" dirty="0"/>
              <a:t>CONCLUSIONES</a:t>
            </a:r>
          </a:p>
        </p:txBody>
      </p:sp>
      <p:sp>
        <p:nvSpPr>
          <p:cNvPr id="10" name="3 Rectángulo"/>
          <p:cNvSpPr/>
          <p:nvPr/>
        </p:nvSpPr>
        <p:spPr>
          <a:xfrm>
            <a:off x="2640169" y="3284392"/>
            <a:ext cx="92365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aprovechamiento solar 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AR" sz="17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ahorrar un 80%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en calefacción e iluminación natural utilizando SSP y SEP,  </a:t>
            </a:r>
            <a:r>
              <a:rPr lang="es-AR" sz="17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ahorrar un 90%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en energía para producir ACS y generar energía eléctrica en el edificio. </a:t>
            </a:r>
          </a:p>
        </p:txBody>
      </p:sp>
      <p:sp>
        <p:nvSpPr>
          <p:cNvPr id="11" name="4 Rectángulo"/>
          <p:cNvSpPr/>
          <p:nvPr/>
        </p:nvSpPr>
        <p:spPr>
          <a:xfrm>
            <a:off x="2180435" y="4876628"/>
            <a:ext cx="5924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 manera los edificios se transforman de altos consumidores, en menores y más eficientes consumidores y hasta en productores de energía.</a:t>
            </a:r>
            <a:endParaRPr lang="es-ES_trad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5 Rectángulo"/>
          <p:cNvSpPr/>
          <p:nvPr/>
        </p:nvSpPr>
        <p:spPr>
          <a:xfrm>
            <a:off x="2640169" y="2385961"/>
            <a:ext cx="92365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forma eficiente y la conservación de energía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 en edificios permite </a:t>
            </a:r>
            <a:r>
              <a:rPr lang="es-AR" sz="17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hasta un 50%</a:t>
            </a:r>
            <a:r>
              <a:rPr lang="es-AR" sz="17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para el edificio (costos de construcción, costos de calefacción/enfriamiento y reducir emisiones de CO2)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7715" y="1373180"/>
            <a:ext cx="10239029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que tienen los proyectistas para el desafío de la reducción de la huella de carbono y consumo de energía casi nulo, ya que son los responsables del 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45 % del consumo de energía del país con sus consecuencias sobre el cambio climático y el impacto al medio ambiente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A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103" y="4483025"/>
            <a:ext cx="2801882" cy="19123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80" y="2299991"/>
            <a:ext cx="619145" cy="21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185503" y="5991562"/>
            <a:ext cx="1813314" cy="641058"/>
          </a:xfrm>
          <a:prstGeom prst="rect">
            <a:avLst/>
          </a:prstGeom>
          <a:ln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51777" y="2040912"/>
            <a:ext cx="6838432" cy="152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s-ES" sz="3000" b="1" dirty="0"/>
              <a:t>MUCHAS GRACIAS POR SU ATENCIÓN!</a:t>
            </a:r>
            <a:endParaRPr lang="es-ES" sz="30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51776" y="5074276"/>
            <a:ext cx="6838433" cy="75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ES" sz="2000" dirty="0"/>
              <a:t>Esp. Arq. Érica </a:t>
            </a:r>
            <a:r>
              <a:rPr lang="es-ES" sz="2000" dirty="0" smtClean="0"/>
              <a:t>Pulido – ericapulidos@gmail.com</a:t>
            </a:r>
            <a:endParaRPr lang="es-ES" sz="2000" dirty="0"/>
          </a:p>
          <a:p>
            <a:r>
              <a:rPr lang="es-ES" sz="2000" dirty="0"/>
              <a:t>Mgter. Agostina </a:t>
            </a:r>
            <a:r>
              <a:rPr lang="es-ES" sz="2000" dirty="0" err="1"/>
              <a:t>Scalia</a:t>
            </a:r>
            <a:r>
              <a:rPr lang="es-ES" sz="2000" dirty="0"/>
              <a:t> </a:t>
            </a:r>
            <a:r>
              <a:rPr lang="es-ES" sz="2000" dirty="0" err="1" smtClean="0"/>
              <a:t>Rodriguez</a:t>
            </a:r>
            <a:r>
              <a:rPr lang="es-ES" sz="2000" dirty="0" smtClean="0"/>
              <a:t> – agostina</a:t>
            </a:r>
            <a:r>
              <a:rPr lang="es-ES" sz="2000" dirty="0" smtClean="0"/>
              <a:t>scalia@gmail.com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3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6" name="Rectángulo 5"/>
          <p:cNvSpPr/>
          <p:nvPr/>
        </p:nvSpPr>
        <p:spPr>
          <a:xfrm>
            <a:off x="1637715" y="2511955"/>
            <a:ext cx="4344728" cy="33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factible considerar que el mismo está dirigido a cubrir cuatro sectores bien diferenciados: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AGROPECUARIO: 0.15%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TRANSPORTE: 23.58%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RESIDUOS:  32.46%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ENERGÍA ESTACIONARIA: 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43.82%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2800" b="1" dirty="0"/>
              <a:t>1.  INTRODUCCION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1637715" y="1578073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GODOY CRUZ: GASES DE EFECTO INVERNADERO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621147174"/>
              </p:ext>
            </p:extLst>
          </p:nvPr>
        </p:nvGraphicFramePr>
        <p:xfrm>
          <a:off x="5982443" y="1776942"/>
          <a:ext cx="5936774" cy="459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4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067058" y="1890791"/>
            <a:ext cx="7789571" cy="3795595"/>
            <a:chOff x="3200400" y="1962863"/>
            <a:chExt cx="5791200" cy="2821858"/>
          </a:xfrm>
        </p:grpSpPr>
        <p:grpSp>
          <p:nvGrpSpPr>
            <p:cNvPr id="25" name="Grupo 24"/>
            <p:cNvGrpSpPr/>
            <p:nvPr/>
          </p:nvGrpSpPr>
          <p:grpSpPr>
            <a:xfrm>
              <a:off x="3200400" y="1962863"/>
              <a:ext cx="5791200" cy="2821858"/>
              <a:chOff x="0" y="-446962"/>
              <a:chExt cx="5791200" cy="2821858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0" y="-446962"/>
                <a:ext cx="5788660" cy="42441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5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DESARROLLO SUSTENTABLE O SOSTENIBLE</a:t>
                </a:r>
                <a:endParaRPr lang="es-AR" sz="25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866775" y="302324"/>
                <a:ext cx="407670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ARQUITECTURA Y URBANISMO</a:t>
                </a:r>
              </a:p>
            </p:txBody>
          </p:sp>
          <p:sp>
            <p:nvSpPr>
              <p:cNvPr id="31" name="Rectángulo 30"/>
              <p:cNvSpPr/>
              <p:nvPr/>
            </p:nvSpPr>
            <p:spPr>
              <a:xfrm>
                <a:off x="885825" y="2079621"/>
                <a:ext cx="407670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EDUCACIÓN PARA LA SUSTENTABILIDAD</a:t>
                </a: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117020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PROYECTO</a:t>
                </a: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1522637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MATERIALES</a:t>
                </a: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2926894" y="1057275"/>
                <a:ext cx="1372961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CONSTRUCCION</a:t>
                </a:r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4456341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MANEJO</a:t>
                </a:r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0" y="981525"/>
                <a:ext cx="5791200" cy="60007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>
                  <a:latin typeface="+mj-lt"/>
                </a:endParaRPr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2926894" y="1595356"/>
                <a:ext cx="2861766" cy="234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solidFill>
                      <a:srgbClr val="660066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ANALISIS CICLO DE VIDA</a:t>
                </a:r>
                <a:endParaRPr lang="es-AR" sz="2200" dirty="0">
                  <a:solidFill>
                    <a:srgbClr val="660066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Flecha: hacia abajo 25"/>
            <p:cNvSpPr/>
            <p:nvPr/>
          </p:nvSpPr>
          <p:spPr>
            <a:xfrm>
              <a:off x="6018530" y="2495239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27" name="Flecha: hacia abajo 26"/>
            <p:cNvSpPr/>
            <p:nvPr/>
          </p:nvSpPr>
          <p:spPr>
            <a:xfrm>
              <a:off x="6011545" y="4271976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28" name="Flecha: hacia abajo 27"/>
            <p:cNvSpPr/>
            <p:nvPr/>
          </p:nvSpPr>
          <p:spPr>
            <a:xfrm>
              <a:off x="6011545" y="3192174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</p:grp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/>
              <a:t>INTRODUCCION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092313" y="5824887"/>
            <a:ext cx="5896218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Arquitectura y Urbanismo Sustentable con sus 4 pilares.</a:t>
            </a:r>
            <a:endParaRPr lang="es-A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(Fuente: Arquitectura Bioclimática y Sustentable – Alfredo Esteves)</a:t>
            </a:r>
            <a:endParaRPr lang="es-A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5</a:t>
            </a:fld>
            <a:endParaRPr lang="es-ES" dirty="0"/>
          </a:p>
        </p:txBody>
      </p:sp>
      <p:grpSp>
        <p:nvGrpSpPr>
          <p:cNvPr id="21" name="Grupo 20"/>
          <p:cNvGrpSpPr/>
          <p:nvPr/>
        </p:nvGrpSpPr>
        <p:grpSpPr>
          <a:xfrm>
            <a:off x="2067058" y="1890791"/>
            <a:ext cx="7789571" cy="3795595"/>
            <a:chOff x="3200400" y="1962863"/>
            <a:chExt cx="5791200" cy="2821858"/>
          </a:xfrm>
        </p:grpSpPr>
        <p:grpSp>
          <p:nvGrpSpPr>
            <p:cNvPr id="8" name="Grupo 7"/>
            <p:cNvGrpSpPr/>
            <p:nvPr/>
          </p:nvGrpSpPr>
          <p:grpSpPr>
            <a:xfrm>
              <a:off x="3200400" y="1962863"/>
              <a:ext cx="5791200" cy="2821858"/>
              <a:chOff x="0" y="-446962"/>
              <a:chExt cx="5791200" cy="2821858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0" y="-446962"/>
                <a:ext cx="5788660" cy="42441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5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DESARROLLO SUSTENTABLE O SOSTENIBLE</a:t>
                </a:r>
                <a:endParaRPr lang="es-AR" sz="25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866775" y="302324"/>
                <a:ext cx="407670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ARQUITECTURA Y URBANISMO</a:t>
                </a: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885825" y="2079621"/>
                <a:ext cx="407670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EDUCACIÓN PARA LA SUSTENTABILIDAD</a:t>
                </a: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117020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PROYECTO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1522637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MATERIALES</a:t>
                </a: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2926894" y="1057275"/>
                <a:ext cx="1372961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CONSTRUCCION</a:t>
                </a:r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4456341" y="1057275"/>
                <a:ext cx="125984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MANEJO</a:t>
                </a: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0" y="981525"/>
                <a:ext cx="5791200" cy="60007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>
                  <a:latin typeface="+mj-lt"/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2926894" y="1595356"/>
                <a:ext cx="2861766" cy="234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solidFill>
                      <a:srgbClr val="660066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ANALISIS CICLO DE VIDA</a:t>
                </a:r>
                <a:endParaRPr lang="es-AR" sz="2200" dirty="0">
                  <a:solidFill>
                    <a:srgbClr val="660066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Flecha: hacia abajo 8"/>
            <p:cNvSpPr/>
            <p:nvPr/>
          </p:nvSpPr>
          <p:spPr>
            <a:xfrm>
              <a:off x="6018530" y="2495239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10" name="Flecha: hacia abajo 9"/>
            <p:cNvSpPr/>
            <p:nvPr/>
          </p:nvSpPr>
          <p:spPr>
            <a:xfrm>
              <a:off x="6011545" y="4271976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11" name="Flecha: hacia abajo 10"/>
            <p:cNvSpPr/>
            <p:nvPr/>
          </p:nvSpPr>
          <p:spPr>
            <a:xfrm>
              <a:off x="6011545" y="3192174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</p:grp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7716" y="2790711"/>
            <a:ext cx="8689455" cy="61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10187190" y="2945887"/>
            <a:ext cx="1953295" cy="31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ROL IMPORTANTE</a:t>
            </a:r>
            <a:endParaRPr lang="es-AR" sz="17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/>
              <a:t>INTRODUCCION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092313" y="5824887"/>
            <a:ext cx="5896218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Arquitectura y Urbanismo Sustentable con sus 4 pilares.</a:t>
            </a:r>
            <a:endParaRPr lang="es-A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(Fuente: Arquitectura Bioclimática y Sustentable – Alfredo Esteves)</a:t>
            </a:r>
            <a:endParaRPr lang="es-A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248974" y="3256842"/>
            <a:ext cx="1238350" cy="13619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/>
              <a:t>INTRODUCCION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6</a:t>
            </a:fld>
            <a:endParaRPr lang="es-ES" dirty="0"/>
          </a:p>
        </p:txBody>
      </p:sp>
      <p:grpSp>
        <p:nvGrpSpPr>
          <p:cNvPr id="21" name="Grupo 20"/>
          <p:cNvGrpSpPr/>
          <p:nvPr/>
        </p:nvGrpSpPr>
        <p:grpSpPr>
          <a:xfrm>
            <a:off x="2067058" y="1898780"/>
            <a:ext cx="7786155" cy="1405007"/>
            <a:chOff x="3200400" y="1962863"/>
            <a:chExt cx="5788660" cy="1044561"/>
          </a:xfrm>
        </p:grpSpPr>
        <p:grpSp>
          <p:nvGrpSpPr>
            <p:cNvPr id="8" name="Grupo 7"/>
            <p:cNvGrpSpPr/>
            <p:nvPr/>
          </p:nvGrpSpPr>
          <p:grpSpPr>
            <a:xfrm>
              <a:off x="3200400" y="1962863"/>
              <a:ext cx="5788660" cy="1044561"/>
              <a:chOff x="0" y="-446962"/>
              <a:chExt cx="5788660" cy="1044561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0" y="-446962"/>
                <a:ext cx="5788660" cy="42441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5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DESARROLLO SUSTENTABLE O SOSTENIBLE</a:t>
                </a:r>
                <a:endParaRPr lang="es-AR" sz="25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866775" y="302324"/>
                <a:ext cx="4076700" cy="295275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2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ARQUITECTURA Y URBANISMO</a:t>
                </a:r>
              </a:p>
            </p:txBody>
          </p:sp>
        </p:grpSp>
        <p:sp>
          <p:nvSpPr>
            <p:cNvPr id="9" name="Flecha: hacia abajo 8"/>
            <p:cNvSpPr/>
            <p:nvPr/>
          </p:nvSpPr>
          <p:spPr>
            <a:xfrm>
              <a:off x="6018530" y="2495239"/>
              <a:ext cx="271780" cy="107950"/>
            </a:xfrm>
            <a:prstGeom prst="downArrow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>
                <a:latin typeface="+mj-lt"/>
              </a:endParaRPr>
            </a:p>
          </p:txBody>
        </p:sp>
      </p:grpSp>
      <p:pic>
        <p:nvPicPr>
          <p:cNvPr id="22" name="image2.jpg"/>
          <p:cNvPicPr/>
          <p:nvPr/>
        </p:nvPicPr>
        <p:blipFill rotWithShape="1">
          <a:blip r:embed="rId4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7716" y="2798701"/>
            <a:ext cx="8689455" cy="61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10187190" y="2953877"/>
            <a:ext cx="1953295" cy="31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ROL IMPORTANTE</a:t>
            </a:r>
            <a:endParaRPr lang="es-AR" sz="17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637715" y="3698999"/>
            <a:ext cx="8215498" cy="103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Construcciones tendrán que afrontar la presión entre la escasez de recursos y, la magnitud de la contaminación que las sociedades generan y generarán.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37714" y="5042712"/>
            <a:ext cx="10172213" cy="121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Ordenanza de Construcciones Sustentables que impulsó el Municipio de Godoy Cruz, se dirige a propiciar </a:t>
            </a:r>
            <a:r>
              <a:rPr lang="es-AR" sz="17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construcciones energéticamente eficientes y con sistemas de acondicionamiento natural </a:t>
            </a:r>
            <a:r>
              <a:rPr lang="es-A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las acerquen hacia la sustentabilidad, promoviendo además un cambio de conciencia a la sociedad.</a:t>
            </a:r>
            <a:endParaRPr lang="es-A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7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80514" y="2468392"/>
            <a:ext cx="4559333" cy="306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factible considerar que el mismo está dirigido a cubrir </a:t>
            </a:r>
            <a:r>
              <a:rPr lang="es-A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sectores 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 diferenciados: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RESIDENCIAL: 82.04% </a:t>
            </a:r>
            <a:endParaRPr lang="es-AR" sz="17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 E INSTITUCIONAL: 13.54%</a:t>
            </a:r>
            <a:endParaRPr lang="es-A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INDUSTRIAL: 2.92%</a:t>
            </a: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EMISIONES FUGITIVAS: 1.39% </a:t>
            </a:r>
            <a:endParaRPr lang="es-AR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684145" y="2213368"/>
            <a:ext cx="6222374" cy="3875887"/>
            <a:chOff x="5684145" y="2252005"/>
            <a:chExt cx="6222374" cy="3875887"/>
          </a:xfrm>
        </p:grpSpPr>
        <p:graphicFrame>
          <p:nvGraphicFramePr>
            <p:cNvPr id="29" name="Gráfico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6320834"/>
                </p:ext>
              </p:extLst>
            </p:nvPr>
          </p:nvGraphicFramePr>
          <p:xfrm>
            <a:off x="5684145" y="2252005"/>
            <a:ext cx="6222374" cy="3839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Rectángulo 2"/>
            <p:cNvSpPr/>
            <p:nvPr/>
          </p:nvSpPr>
          <p:spPr>
            <a:xfrm>
              <a:off x="5875074" y="5863524"/>
              <a:ext cx="5896218" cy="264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s-AR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Consumo de energía por sector, Argentina.</a:t>
              </a:r>
              <a:endPara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/>
              <a:t>CONCEPTOS GENERALES. FUNDAMENTOS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1637715" y="1578073"/>
            <a:ext cx="868945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ENERGÉTICO </a:t>
            </a:r>
            <a:r>
              <a:rPr lang="es-A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GODOY CRUZ : 43,82%</a:t>
            </a:r>
            <a:endParaRPr lang="es-AR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1" t="2270" r="6755" b="8465"/>
          <a:stretch/>
        </p:blipFill>
        <p:spPr>
          <a:xfrm>
            <a:off x="6570134" y="2259873"/>
            <a:ext cx="3375378" cy="33866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6433" r="57123" b="14815"/>
          <a:stretch/>
        </p:blipFill>
        <p:spPr>
          <a:xfrm>
            <a:off x="9838481" y="3542778"/>
            <a:ext cx="1679646" cy="17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7715" y="2996993"/>
            <a:ext cx="1384128" cy="1384128"/>
          </a:xfrm>
          <a:prstGeom prst="rect">
            <a:avLst/>
          </a:prstGeom>
        </p:spPr>
      </p:pic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8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4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43367" y="2228036"/>
            <a:ext cx="5960819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raíz de este análisis, vemos la gran </a:t>
            </a: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 que tienen los proyectistas: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21842" y="3146320"/>
            <a:ext cx="4296051" cy="327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CONSTRUCCIONES SUSTENTABLES: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 proyectos edilicios que se conciben con </a:t>
            </a:r>
            <a:r>
              <a:rPr lang="es-AR" sz="17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medioambientales y reducen el impacto de las diferentes fases del ciclo de vida</a:t>
            </a:r>
            <a:r>
              <a:rPr lang="es-AR" sz="1700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construcción, uso y derribo, evitando el despilfarro de los recursos, reduciendo la generación de residuos como la demanda energética y de agua y, finalmente reduciendo la producción de gases efecto invernadero.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83" y="2060231"/>
            <a:ext cx="4140000" cy="18876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6" y="4430391"/>
            <a:ext cx="2916000" cy="1990287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7572778" y="1898783"/>
            <a:ext cx="4425848" cy="33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13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ACTUALMENTE LAS CONSTRUCCIONES CAUSAN:</a:t>
            </a:r>
            <a:endParaRPr lang="es-AR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997780" y="4134610"/>
            <a:ext cx="4000845" cy="33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13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CONSTRUCCIONES SUSTENTABLES CAUSAN:</a:t>
            </a:r>
            <a:endParaRPr lang="es-AR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753082" y="1821509"/>
            <a:ext cx="4271301" cy="4687210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/>
              <a:t>CONCEPTOS GENERALES. FUNDAMENTOS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637715" y="1578073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CONSTRUCCIONES SUSTENTABLES (C.S.)</a:t>
            </a:r>
          </a:p>
        </p:txBody>
      </p:sp>
    </p:spTree>
    <p:extLst>
      <p:ext uri="{BB962C8B-B14F-4D97-AF65-F5344CB8AC3E}">
        <p14:creationId xmlns:p14="http://schemas.microsoft.com/office/powerpoint/2010/main" val="42871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0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800" b="1" dirty="0"/>
              <a:t>CONCEPTOS GENERALES. FUNDAMENTOS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9</a:t>
            </a:fld>
            <a:endParaRPr lang="es-ES" dirty="0"/>
          </a:p>
        </p:txBody>
      </p:sp>
      <p:pic>
        <p:nvPicPr>
          <p:cNvPr id="22" name="image2.jpg"/>
          <p:cNvPicPr/>
          <p:nvPr/>
        </p:nvPicPr>
        <p:blipFill rotWithShape="1">
          <a:blip r:embed="rId3"/>
          <a:srcRect l="71375" t="-114"/>
          <a:stretch/>
        </p:blipFill>
        <p:spPr>
          <a:xfrm>
            <a:off x="10327171" y="12879"/>
            <a:ext cx="1813314" cy="641058"/>
          </a:xfrm>
          <a:prstGeom prst="rect">
            <a:avLst/>
          </a:prstGeom>
          <a:ln/>
        </p:spPr>
      </p:pic>
      <p:sp>
        <p:nvSpPr>
          <p:cNvPr id="23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r>
              <a:rPr lang="es-ES" b="1" dirty="0">
                <a:solidFill>
                  <a:schemeClr val="tx1"/>
                </a:solidFill>
              </a:rPr>
              <a:t>EFICIENCIA ENERGÉTICA EN EDIFICIOS.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637715" y="1578073"/>
            <a:ext cx="8689456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CONSTRUCCIONES SUSTENTABLES (C.S.)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20" y="2565472"/>
            <a:ext cx="2649581" cy="198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589" y="2565472"/>
            <a:ext cx="5236208" cy="19800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637713" y="5145389"/>
            <a:ext cx="10172213" cy="121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“Los edificios, fundamentales para la vida y el consumo, podrían reducir los efectos ecológicos adversos a través de un mejor proyecto que considere la sostenibilidad” …” La arquitectura por si sola no puede resolver los problemas medioambientales del planeta, pero puede contribuir significativamente a la creación de hábitats humanos más sostenibles” (Edwards, 2006)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69601" y="4569747"/>
            <a:ext cx="3730714" cy="31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EDIFICACIONES NUEVAS</a:t>
            </a:r>
            <a:endParaRPr lang="es-AR" sz="17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00314" y="4598051"/>
            <a:ext cx="5774763" cy="31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7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EDIFICACIONES EXISTENTES - REHABILITACIONES</a:t>
            </a:r>
            <a:endParaRPr lang="es-AR" sz="17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ía 16x9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12_TF03098889.potx" id="{99B7B45F-DC7D-44EA-8DF0-8A66079C22E3}" vid="{03709ECD-8C5E-4EE5-A4EC-DA515FF5B39C}"/>
    </a:ext>
  </a:extLst>
</a:theme>
</file>

<file path=ppt/theme/theme2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fotografías de ecología para el ámbito educativo</Template>
  <TotalTime>3658</TotalTime>
  <Words>2081</Words>
  <Application>Microsoft Office PowerPoint</Application>
  <PresentationFormat>Panorámica</PresentationFormat>
  <Paragraphs>388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Ecología 16x9</vt:lpstr>
      <vt:lpstr>EFICIENCIA ENERGÉTICA EN EDIFICIOS     </vt:lpstr>
      <vt:lpstr>CONTENIDO PROPUESTO</vt:lpstr>
      <vt:lpstr>1.  INTRODUCCION</vt:lpstr>
      <vt:lpstr>INTRODUCCION</vt:lpstr>
      <vt:lpstr>INTRODUCCION</vt:lpstr>
      <vt:lpstr>INTRODUCCION</vt:lpstr>
      <vt:lpstr>CONCEPTOS GENERALES. FUNDAMENTOS</vt:lpstr>
      <vt:lpstr>CONCEPTOS GENERALES. FUNDAMENTOS</vt:lpstr>
      <vt:lpstr>CONCEPTOS GENERALES. FUNDAMENTOS</vt:lpstr>
      <vt:lpstr>MARCO METODOLÓGICO PARA EVALUACION C.S.</vt:lpstr>
      <vt:lpstr>MARCO METODOLÓGICO PARA EVALUACION C.S.</vt:lpstr>
      <vt:lpstr>MARCO METODOLÓGICO PARA EVALUACION C.S.</vt:lpstr>
      <vt:lpstr>MARCO METODOLÓGICO PARA EVALUACION C.S.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Agos &amp; Fede</dc:creator>
  <cp:lastModifiedBy>Usuario</cp:lastModifiedBy>
  <cp:revision>94</cp:revision>
  <dcterms:created xsi:type="dcterms:W3CDTF">2020-09-28T15:35:05Z</dcterms:created>
  <dcterms:modified xsi:type="dcterms:W3CDTF">2020-10-27T14:38:09Z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